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61" r:id="rId5"/>
    <p:sldId id="262" r:id="rId6"/>
    <p:sldId id="259" r:id="rId7"/>
    <p:sldId id="263" r:id="rId8"/>
    <p:sldId id="264" r:id="rId9"/>
    <p:sldId id="265" r:id="rId10"/>
    <p:sldId id="267" r:id="rId11"/>
    <p:sldId id="266" r:id="rId12"/>
    <p:sldId id="284" r:id="rId13"/>
    <p:sldId id="294" r:id="rId14"/>
    <p:sldId id="282" r:id="rId15"/>
    <p:sldId id="293" r:id="rId16"/>
    <p:sldId id="288" r:id="rId17"/>
    <p:sldId id="291" r:id="rId18"/>
    <p:sldId id="292" r:id="rId19"/>
    <p:sldId id="295" r:id="rId20"/>
    <p:sldId id="289" r:id="rId21"/>
    <p:sldId id="260" r:id="rId22"/>
    <p:sldId id="271" r:id="rId23"/>
    <p:sldId id="302" r:id="rId24"/>
    <p:sldId id="274" r:id="rId25"/>
    <p:sldId id="281" r:id="rId26"/>
    <p:sldId id="276" r:id="rId27"/>
    <p:sldId id="278" r:id="rId28"/>
    <p:sldId id="280" r:id="rId29"/>
    <p:sldId id="286" r:id="rId30"/>
    <p:sldId id="287" r:id="rId31"/>
    <p:sldId id="303" r:id="rId32"/>
    <p:sldId id="298" r:id="rId33"/>
    <p:sldId id="290" r:id="rId34"/>
    <p:sldId id="30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33"/>
    <p:restoredTop sz="81332" autoAdjust="0"/>
  </p:normalViewPr>
  <p:slideViewPr>
    <p:cSldViewPr snapToGrid="0">
      <p:cViewPr varScale="1">
        <p:scale>
          <a:sx n="97" d="100"/>
          <a:sy n="97" d="100"/>
        </p:scale>
        <p:origin x="7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13</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16</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29</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30</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31</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32</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33</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69868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2024/9/26</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2024/9/26</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2024/9/26</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slide" Target="slide26.xml"/><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5.sv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15.sv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26.xml"/><Relationship Id="rId7" Type="http://schemas.openxmlformats.org/officeDocument/2006/relationships/image" Target="../media/image3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613324" y="4701907"/>
            <a:ext cx="3532868"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program: XXXXX</a:t>
            </a: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782947"/>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617936"/>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818909"/>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矩形 16">
            <a:extLst>
              <a:ext uri="{FF2B5EF4-FFF2-40B4-BE49-F238E27FC236}">
                <a16:creationId xmlns:a16="http://schemas.microsoft.com/office/drawing/2014/main" id="{45B522DB-9FCE-4E25-B715-01A5D0A5441B}"/>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6257E3E5-7CA5-4B7A-B37F-4DDADB4CB1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4"/>
          <a:srcRect b="13836"/>
          <a:stretch/>
        </p:blipFill>
        <p:spPr>
          <a:xfrm rot="5400000">
            <a:off x="1505006" y="4111921"/>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5"/>
          <a:stretch>
            <a:fillRect/>
          </a:stretch>
        </p:blipFill>
        <p:spPr>
          <a:xfrm>
            <a:off x="4775830" y="4225990"/>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5127887"/>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6"/>
          <a:stretch>
            <a:fillRect/>
          </a:stretch>
        </p:blipFill>
        <p:spPr>
          <a:xfrm>
            <a:off x="8359757" y="4228329"/>
            <a:ext cx="2640340" cy="1980255"/>
          </a:xfrm>
          <a:prstGeom prst="rect">
            <a:avLst/>
          </a:prstGeom>
        </p:spPr>
      </p:pic>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1" y="138005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1" y="2177130"/>
            <a:ext cx="3401276" cy="12789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751446" y="1432896"/>
            <a:ext cx="2995505" cy="657488"/>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positon control</a:t>
            </a:r>
          </a:p>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(using yingguang signal)</a:t>
            </a:r>
            <a:endParaRPr lang="zh-CN" altLang="en-US" sz="16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2" y="2353444"/>
            <a:ext cx="2995505" cy="845424"/>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Pink</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矩形 28">
            <a:extLst>
              <a:ext uri="{FF2B5EF4-FFF2-40B4-BE49-F238E27FC236}">
                <a16:creationId xmlns:a16="http://schemas.microsoft.com/office/drawing/2014/main" id="{1E400716-85A1-4F43-BD9E-8A199DE7C5B0}"/>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73291280-9658-472F-A1BC-6F58292A3AA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4"/>
          <a:stretch>
            <a:fillRect/>
          </a:stretch>
        </p:blipFill>
        <p:spPr>
          <a:xfrm>
            <a:off x="4096698" y="1434542"/>
            <a:ext cx="7546741" cy="4316277"/>
          </a:xfrm>
        </p:spPr>
      </p:pic>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362916" y="2301466"/>
            <a:ext cx="9466167"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p:txBody>
      </p:sp>
      <p:sp>
        <p:nvSpPr>
          <p:cNvPr id="12" name="文本框 11">
            <a:extLst>
              <a:ext uri="{FF2B5EF4-FFF2-40B4-BE49-F238E27FC236}">
                <a16:creationId xmlns:a16="http://schemas.microsoft.com/office/drawing/2014/main" id="{7CB614DD-279D-4B38-BD7F-EC1E188CF1DD}"/>
              </a:ext>
            </a:extLst>
          </p:cNvPr>
          <p:cNvSpPr txBox="1"/>
          <p:nvPr/>
        </p:nvSpPr>
        <p:spPr>
          <a:xfrm>
            <a:off x="1803244" y="3429000"/>
            <a:ext cx="8585512" cy="2031325"/>
          </a:xfrm>
          <a:prstGeom prst="rect">
            <a:avLst/>
          </a:prstGeom>
          <a:noFill/>
        </p:spPr>
        <p:txBody>
          <a:bodyPr wrap="square">
            <a:spAutoFit/>
          </a:bodyPr>
          <a:lstStyle/>
          <a:p>
            <a:r>
              <a:rPr lang="en-US" altLang="zh-CN" b="1" dirty="0"/>
              <a:t>Master Equation</a:t>
            </a:r>
            <a:r>
              <a:rPr lang="en-US" altLang="zh-CN" dirty="0"/>
              <a:t>: Describes the full dynamics of the system including dissipation.</a:t>
            </a:r>
          </a:p>
          <a:p>
            <a:r>
              <a:rPr lang="en-US" altLang="zh-CN" b="1" dirty="0"/>
              <a:t>Stochastic Schrödinger Equation</a:t>
            </a:r>
            <a:r>
              <a:rPr lang="en-US" altLang="zh-CN" dirty="0"/>
              <a:t>: Governs the system’s wavefunction evolution between jumps.</a:t>
            </a:r>
          </a:p>
          <a:p>
            <a:r>
              <a:rPr lang="en-US" altLang="zh-CN" b="1" dirty="0"/>
              <a:t>Quantum Jumps</a:t>
            </a:r>
            <a:r>
              <a:rPr lang="en-US" altLang="zh-CN" dirty="0"/>
              <a:t>: Represent stochastic events (photon emissions or measurement backaction) that cool the system.</a:t>
            </a:r>
          </a:p>
          <a:p>
            <a:r>
              <a:rPr lang="en-US" altLang="zh-CN" b="1" dirty="0"/>
              <a:t>Cooling Rate Equations</a:t>
            </a:r>
            <a:r>
              <a:rPr lang="en-US" altLang="zh-CN" dirty="0"/>
              <a:t>: Express how the system’s energy decreases over time during the cooling process.</a:t>
            </a:r>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a:t>
            </a:r>
            <a:r>
              <a:rPr lang="en-US" altLang="zh-CN" sz="2000" b="0" i="0" dirty="0" err="1">
                <a:effectLst/>
                <a:latin typeface="Times New Roman" panose="02020603050405020304" pitchFamily="18" charset="0"/>
                <a:cs typeface="Times New Roman" panose="02020603050405020304" pitchFamily="18" charset="0"/>
              </a:rPr>
              <a:t>Shengxi</a:t>
            </a:r>
            <a:r>
              <a:rPr lang="en-US" altLang="zh-CN" sz="2000" b="0" i="0" dirty="0">
                <a:effectLst/>
                <a:latin typeface="Times New Roman" panose="02020603050405020304" pitchFamily="18" charset="0"/>
                <a:cs typeface="Times New Roman" panose="02020603050405020304" pitchFamily="18" charset="0"/>
              </a:rPr>
              <a:t>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5"/>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6"/>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Fig.2b shows the PL intensity mapping of the sample at 10 K. On top of the nanopillars, the PL intensities are much higher than those of the off-pillar flat regions. Ultra-sharp and bright emissions can be seen at </a:t>
            </a:r>
            <a:r>
              <a:rPr lang="en-US" altLang="zh-CN" dirty="0" err="1">
                <a:latin typeface="Times New Roman" panose="02020603050405020304" pitchFamily="18" charset="0"/>
                <a:cs typeface="Times New Roman" panose="02020603050405020304" pitchFamily="18" charset="0"/>
              </a:rPr>
              <a:t>cryogenetic</a:t>
            </a:r>
            <a:r>
              <a:rPr lang="en-US" altLang="zh-CN" dirty="0">
                <a:latin typeface="Times New Roman" panose="02020603050405020304" pitchFamily="18" charset="0"/>
                <a:cs typeface="Times New Roman" panose="02020603050405020304" pitchFamily="18" charset="0"/>
              </a:rPr>
              <a:t> temperatures.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5"/>
          <a:stretch>
            <a:fillRect/>
          </a:stretch>
        </p:blipFill>
        <p:spPr>
          <a:xfrm>
            <a:off x="2779262" y="954899"/>
            <a:ext cx="6633474" cy="3341752"/>
          </a:xfrm>
          <a:prstGeom prst="rect">
            <a:avLst/>
          </a:prstGeom>
        </p:spPr>
      </p:pic>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In contrast, without </a:t>
            </a:r>
            <a:r>
              <a:rPr lang="en-US" altLang="zh-CN" dirty="0" err="1">
                <a:latin typeface="Times New Roman" panose="02020603050405020304" pitchFamily="18" charset="0"/>
                <a:cs typeface="Times New Roman" panose="02020603050405020304" pitchFamily="18" charset="0"/>
              </a:rPr>
              <a:t>polariza-trion</a:t>
            </a:r>
            <a:r>
              <a:rPr lang="en-US" altLang="zh-CN" dirty="0">
                <a:latin typeface="Times New Roman" panose="02020603050405020304" pitchFamily="18" charset="0"/>
                <a:cs typeface="Times New Roman" panose="02020603050405020304" pitchFamily="18" charset="0"/>
              </a:rPr>
              <a:t> selection and under co-polarization conditions, the purity was considerably lower, with g(2)(0)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g(2)(0)(0) and higher purity.</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5"/>
          <a:stretch>
            <a:fillRect/>
          </a:stretch>
        </p:blipFill>
        <p:spPr>
          <a:xfrm>
            <a:off x="2954498" y="971391"/>
            <a:ext cx="5137942" cy="3085805"/>
          </a:xfrm>
          <a:prstGeom prst="rect">
            <a:avLst/>
          </a:prstGeom>
        </p:spPr>
      </p:pic>
      <p:sp>
        <p:nvSpPr>
          <p:cNvPr id="13" name="文本框 12">
            <a:extLst>
              <a:ext uri="{FF2B5EF4-FFF2-40B4-BE49-F238E27FC236}">
                <a16:creationId xmlns:a16="http://schemas.microsoft.com/office/drawing/2014/main" id="{D464B260-81E5-4986-829B-14F2974CC1F6}"/>
              </a:ext>
            </a:extLst>
          </p:cNvPr>
          <p:cNvSpPr txBox="1"/>
          <p:nvPr/>
        </p:nvSpPr>
        <p:spPr>
          <a:xfrm>
            <a:off x="1022169" y="4255202"/>
            <a:ext cx="10414362" cy="1754326"/>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High purity of single photon emission in strained bilayer WSe2.</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Illustration of band structure variation resulted from strain in bilayer WSe2.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Comparisonof PL spectra of strained monolayer and bilayer WSe2.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g(2)(τ) function of the emittercentered at 1.555 eV at BL in b.</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Distribution of g(2)(0) values of sharp emissions inmonolayer (upper panel) and bilayer (bottom panel)WSe2.</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5"/>
          <a:stretch>
            <a:fillRect/>
          </a:stretch>
        </p:blipFill>
        <p:spPr>
          <a:xfrm>
            <a:off x="6541615" y="1360308"/>
            <a:ext cx="5325592" cy="4137384"/>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6"/>
          <a:stretch>
            <a:fillRect/>
          </a:stretch>
        </p:blipFill>
        <p:spPr>
          <a:xfrm>
            <a:off x="928767" y="2202862"/>
            <a:ext cx="4721619" cy="3079142"/>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a:blip r:embed="rId7"/>
          <a:stretch>
            <a:fillRect/>
          </a:stretch>
        </p:blipFill>
        <p:spPr>
          <a:xfrm>
            <a:off x="2011680" y="1377874"/>
            <a:ext cx="7994469" cy="4463690"/>
          </a:xfrm>
          <a:prstGeom prst="rect">
            <a:avLst/>
          </a:prstGeom>
        </p:spPr>
      </p:pic>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CONTENTS</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More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690332"/>
            <a:ext cx="9667813" cy="3693319"/>
          </a:xfrm>
          <a:prstGeom prst="rect">
            <a:avLst/>
          </a:prstGeom>
          <a:noFill/>
        </p:spPr>
        <p:txBody>
          <a:bodyPr wrap="square">
            <a:spAutoFit/>
          </a:bodyPr>
          <a:lstStyle/>
          <a:p>
            <a:pPr algn="l"/>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pPr algn="l"/>
            <a:endParaRPr lang="en-US" altLang="zh-CN" b="1" i="0" dirty="0">
              <a:solidFill>
                <a:srgbClr val="494E52"/>
              </a:solidFill>
              <a:effectLst/>
              <a:latin typeface="-apple-system"/>
            </a:endParaRP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D1A3A5D-1558-CD46-6259-C6BF78DDA3AB}"/>
              </a:ext>
            </a:extLst>
          </p:cNvPr>
          <p:cNvSpPr txBox="1"/>
          <p:nvPr/>
        </p:nvSpPr>
        <p:spPr>
          <a:xfrm>
            <a:off x="1183341" y="1602538"/>
            <a:ext cx="9825318" cy="2390141"/>
          </a:xfrm>
          <a:prstGeom prst="rect">
            <a:avLst/>
          </a:prstGeom>
          <a:noFill/>
        </p:spPr>
        <p:txBody>
          <a:bodyPr wrap="square">
            <a:spAutoFit/>
          </a:bodyPr>
          <a:lstStyle/>
          <a:p>
            <a:pPr>
              <a:lnSpc>
                <a:spcPct val="120000"/>
              </a:lnSpc>
            </a:pPr>
            <a:r>
              <a:rPr kumimoji="1" lang="en" altLang="zh-CN" sz="24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What I want to learn about: </a:t>
            </a:r>
          </a:p>
          <a:p>
            <a:pPr>
              <a:lnSpc>
                <a:spcPct val="120000"/>
              </a:lnSpc>
            </a:pPr>
            <a:r>
              <a:rPr kumimoji="1" lang="en"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Mechane learning in optical imaging and bio related</a:t>
            </a:r>
          </a:p>
          <a:p>
            <a:pPr>
              <a:lnSpc>
                <a:spcPct val="120000"/>
              </a:lnSpc>
            </a:pPr>
            <a:r>
              <a:rPr kumimoji="1" lang="en" altLang="zh-CN" sz="24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What I interested in:</a:t>
            </a:r>
          </a:p>
          <a:p>
            <a:pPr>
              <a:lnSpc>
                <a:spcPct val="120000"/>
              </a:lnSpc>
            </a:pPr>
            <a:r>
              <a:rPr kumimoji="1" lang="en"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p>
          <a:p>
            <a:pPr>
              <a:lnSpc>
                <a:spcPct val="120000"/>
              </a:lnSpc>
            </a:pPr>
            <a:r>
              <a:rPr kumimoji="1" lang="en" altLang="zh-CN" sz="24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What do I want to do in the future:</a:t>
            </a:r>
          </a:p>
          <a:p>
            <a:pPr>
              <a:lnSpc>
                <a:spcPct val="120000"/>
              </a:lnSpc>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t>
            </a:r>
            <a:r>
              <a:rPr kumimoji="1" lang="en"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 AP</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future</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1183341" y="5861325"/>
            <a:ext cx="10460098" cy="369332"/>
          </a:xfrm>
          <a:prstGeom prst="rect">
            <a:avLst/>
          </a:prstGeom>
          <a:noFill/>
        </p:spPr>
        <p:txBody>
          <a:bodyPr wrap="square">
            <a:spAutoFit/>
          </a:bodyPr>
          <a:lstStyle/>
          <a:p>
            <a:r>
              <a:rPr lang="en-US" altLang="zh-CN" dirty="0"/>
              <a:t>Based on the resources and opportunities in the lab, I am open to refining or adjusting these plans.</a:t>
            </a:r>
            <a:endParaRPr lang="zh-CN" altLang="en-US" dirty="0"/>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err="1">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1183341" y="1656430"/>
            <a:ext cx="9825318" cy="2031325"/>
          </a:xfrm>
          <a:prstGeom prst="rect">
            <a:avLst/>
          </a:prstGeom>
          <a:noFill/>
        </p:spPr>
        <p:txBody>
          <a:bodyPr wrap="square" rtlCol="0">
            <a:spAutoFit/>
          </a:bodyPr>
          <a:lstStyle/>
          <a:p>
            <a:r>
              <a:rPr lang="en-US" altLang="zh-CN" dirty="0"/>
              <a:t>About the research plan…</a:t>
            </a:r>
          </a:p>
          <a:p>
            <a:r>
              <a:rPr lang="en-US" altLang="zh-CN" dirty="0"/>
              <a:t>Mentor style…</a:t>
            </a:r>
          </a:p>
          <a:p>
            <a:r>
              <a:rPr lang="en-US" altLang="zh-CN" dirty="0"/>
              <a:t>Lab environment</a:t>
            </a:r>
          </a:p>
          <a:p>
            <a:r>
              <a:rPr lang="en-US" altLang="zh-CN" dirty="0"/>
              <a:t>What are your expectations for PhD students in terms of publishing papers</a:t>
            </a:r>
          </a:p>
          <a:p>
            <a:r>
              <a:rPr lang="en-US" altLang="zh-CN" dirty="0"/>
              <a:t>Life in </a:t>
            </a:r>
            <a:r>
              <a:rPr lang="en-US" altLang="zh-CN" dirty="0" err="1"/>
              <a:t>UCB</a:t>
            </a:r>
            <a:r>
              <a:rPr lang="en-US" altLang="zh-CN" dirty="0"/>
              <a:t>?</a:t>
            </a:r>
          </a:p>
          <a:p>
            <a:r>
              <a:rPr lang="en-US" altLang="zh-CN" dirty="0"/>
              <a:t>About the program application</a:t>
            </a:r>
          </a:p>
          <a:p>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4">
            <a:extLst>
              <a:ext uri="{96DAC541-7B7A-43D3-8B79-37D633B846F1}">
                <asvg:svgBlip xmlns:asvg="http://schemas.microsoft.com/office/drawing/2016/SVG/main" r:embed="rId5"/>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6"/>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5"/>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6"/>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7"/>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8"/>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Background---2D materials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6"/>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7"/>
          <a:stretch>
            <a:fillRect/>
          </a:stretch>
        </p:blipFill>
        <p:spPr>
          <a:xfrm>
            <a:off x="7097980" y="3206049"/>
            <a:ext cx="3214004" cy="2313007"/>
          </a:xfrm>
          <a:prstGeom prst="rect">
            <a:avLst/>
          </a:prstGeom>
        </p:spPr>
      </p:pic>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6"/>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Thestrain-localized dark exciton is mixed with a defect level (blue line), forming a bright single-photon emission (red outgoing arrow). Yellow (orange) outgoing arrows denote other defect-bounded (bright)exciton emissions. </a:t>
            </a:r>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err="1">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椭圆 7">
            <a:extLst>
              <a:ext uri="{FF2B5EF4-FFF2-40B4-BE49-F238E27FC236}">
                <a16:creationId xmlns:a16="http://schemas.microsoft.com/office/drawing/2014/main" id="{D8C8ABDA-CCED-7401-8F8D-0E9E628396B5}"/>
              </a:ext>
            </a:extLst>
          </p:cNvPr>
          <p:cNvSpPr/>
          <p:nvPr/>
        </p:nvSpPr>
        <p:spPr>
          <a:xfrm>
            <a:off x="1247908" y="1445390"/>
            <a:ext cx="1918540" cy="1918540"/>
          </a:xfrm>
          <a:prstGeom prst="ellipse">
            <a:avLst/>
          </a:prstGeom>
          <a:solidFill>
            <a:schemeClr val="bg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err="1">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47432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1247908" y="4706414"/>
            <a:ext cx="2720552" cy="646331"/>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a:p>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467DD1B8-8701-E270-239A-DC5EE44F7CAE}"/>
              </a:ext>
            </a:extLst>
          </p:cNvPr>
          <p:cNvSpPr txBox="1"/>
          <p:nvPr/>
        </p:nvSpPr>
        <p:spPr>
          <a:xfrm>
            <a:off x="4824450" y="4706415"/>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memory</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1247908" y="513307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57851F1-995E-BE79-612B-2BD76B63000E}"/>
                  </a:ext>
                </a:extLst>
              </p:cNvPr>
              <p:cNvSpPr txBox="1"/>
              <p:nvPr/>
            </p:nvSpPr>
            <p:spPr>
              <a:xfrm>
                <a:off x="4861953" y="5133074"/>
                <a:ext cx="2720552" cy="328360"/>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atoms especially </a:t>
                </a:r>
                <a14:m>
                  <m:oMath xmlns:m="http://schemas.openxmlformats.org/officeDocument/2006/math">
                    <m:sPre>
                      <m:sPrePr>
                        <m:ctrlPr>
                          <a:rPr kumimoji="1" lang="en-US" altLang="zh-CN" sz="1100" i="1" dirty="0" smtClean="0">
                            <a:solidFill>
                              <a:schemeClr val="accent1"/>
                            </a:solidFill>
                            <a:latin typeface="Cambria Math" panose="02040503050406030204" pitchFamily="18" charset="0"/>
                            <a:ea typeface="Microsoft YaHei" panose="020B0503020204020204" pitchFamily="34" charset="-122"/>
                            <a:cs typeface="Times New Roman" panose="02020603050405020304" pitchFamily="18" charset="0"/>
                          </a:rPr>
                        </m:ctrlPr>
                      </m:sPrePr>
                      <m:sub>
                        <m:r>
                          <a:rPr kumimoji="1" lang="en-US" altLang="zh-CN" sz="1100" b="0" i="1" dirty="0" smtClean="0">
                            <a:solidFill>
                              <a:schemeClr val="accent1"/>
                            </a:solidFill>
                            <a:latin typeface="Cambria Math" panose="02040503050406030204" pitchFamily="18" charset="0"/>
                            <a:ea typeface="Microsoft YaHei" panose="020B0503020204020204" pitchFamily="34" charset="-122"/>
                            <a:cs typeface="Times New Roman" panose="02020603050405020304" pitchFamily="18" charset="0"/>
                          </a:rPr>
                          <m:t> </m:t>
                        </m:r>
                      </m:sub>
                      <m:sup>
                        <m:r>
                          <a:rPr lang="en-US" altLang="zh-CN" sz="1400" b="0" i="1" smtClean="0">
                            <a:latin typeface="Cambria Math" panose="02040503050406030204" pitchFamily="18" charset="0"/>
                          </a:rPr>
                          <m:t>87</m:t>
                        </m:r>
                      </m:sup>
                      <m:e>
                        <m:r>
                          <a:rPr lang="en-US" altLang="zh-CN" sz="1400" b="0" i="1" smtClean="0">
                            <a:latin typeface="Cambria Math" panose="02040503050406030204" pitchFamily="18" charset="0"/>
                          </a:rPr>
                          <m:t>𝑅</m:t>
                        </m:r>
                        <m:r>
                          <m:rPr>
                            <m:sty m:val="p"/>
                          </m:rPr>
                          <a:rPr lang="en-US" altLang="zh-CN" sz="1400" i="1">
                            <a:latin typeface="Cambria Math" panose="02040503050406030204" pitchFamily="18" charset="0"/>
                          </a:rPr>
                          <m:t>b</m:t>
                        </m:r>
                      </m:e>
                    </m:sPre>
                  </m:oMath>
                </a14:m>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D57851F1-995E-BE79-612B-2BD76B63000E}"/>
                  </a:ext>
                </a:extLst>
              </p:cNvPr>
              <p:cNvSpPr txBox="1">
                <a:spLocks noRot="1" noChangeAspect="1" noMove="1" noResize="1" noEditPoints="1" noAdjustHandles="1" noChangeArrowheads="1" noChangeShapeType="1" noTextEdit="1"/>
              </p:cNvSpPr>
              <p:nvPr/>
            </p:nvSpPr>
            <p:spPr>
              <a:xfrm>
                <a:off x="4861953" y="5133074"/>
                <a:ext cx="2720552" cy="328360"/>
              </a:xfrm>
              <a:prstGeom prst="rect">
                <a:avLst/>
              </a:prstGeom>
              <a:blipFill>
                <a:blip r:embed="rId2"/>
                <a:stretch>
                  <a:fillRect l="-673" b="-20370"/>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8" name="矩形 17">
            <a:extLst>
              <a:ext uri="{FF2B5EF4-FFF2-40B4-BE49-F238E27FC236}">
                <a16:creationId xmlns:a16="http://schemas.microsoft.com/office/drawing/2014/main" id="{CA667147-8CE3-4DA3-97D3-342E067DE47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9DCE1C99-B085-4C4B-A3AF-CD4BE682740F}"/>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results</a:t>
            </a:r>
          </a:p>
        </p:txBody>
      </p:sp>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6436</TotalTime>
  <Words>1806</Words>
  <Application>Microsoft Office PowerPoint</Application>
  <PresentationFormat>宽屏</PresentationFormat>
  <Paragraphs>220</Paragraphs>
  <Slides>34</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cp:lastModifiedBy>
  <cp:revision>59</cp:revision>
  <dcterms:created xsi:type="dcterms:W3CDTF">2023-07-25T11:43:42Z</dcterms:created>
  <dcterms:modified xsi:type="dcterms:W3CDTF">2024-09-26T14:29:45Z</dcterms:modified>
  <cp:category/>
</cp:coreProperties>
</file>